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96" r:id="rId1"/>
  </p:sldMasterIdLst>
  <p:handoutMasterIdLst>
    <p:handoutMasterId r:id="rId8"/>
  </p:handoutMasterIdLst>
  <p:sldIdLst>
    <p:sldId id="310" r:id="rId2"/>
    <p:sldId id="288" r:id="rId3"/>
    <p:sldId id="402" r:id="rId4"/>
    <p:sldId id="403" r:id="rId5"/>
    <p:sldId id="404" r:id="rId6"/>
    <p:sldId id="406" r:id="rId7"/>
  </p:sldIdLst>
  <p:sldSz cx="9144000" cy="6858000" type="screen4x3"/>
  <p:notesSz cx="6858000" cy="9144000"/>
  <p:embeddedFontLst>
    <p:embeddedFont>
      <p:font typeface="함초롬돋움" panose="020B0604000101010101" pitchFamily="34" charset="-128"/>
      <p:regular r:id="rId9"/>
      <p:bold r:id="rId10"/>
    </p:embeddedFont>
    <p:embeddedFont>
      <p:font typeface="나눔바른고딕" panose="020B0603020101020101" pitchFamily="34" charset="-127"/>
      <p:regular r:id="rId11"/>
      <p:bold r:id="rId12"/>
    </p:embeddedFont>
    <p:embeddedFont>
      <p:font typeface="나눔바른고딕 Light" panose="020B0603020101020101" pitchFamily="34" charset="-127"/>
      <p:regular r:id="rId13"/>
    </p:embeddedFont>
    <p:embeddedFont>
      <p:font typeface="나눔바른고딕 UltraLight" panose="020B0603020101020101" pitchFamily="34" charset="-127"/>
      <p:regular r:id="rId14"/>
    </p:embeddedFont>
    <p:embeddedFont>
      <p:font typeface="맑은 고딕" panose="020B0503020000020004" pitchFamily="34" charset="-127"/>
      <p:regular r:id="rId15"/>
      <p:bold r:id="rId16"/>
    </p:embeddedFont>
    <p:embeddedFont>
      <p:font typeface="NanumBarunGothic" panose="020B0603020101020101" pitchFamily="34" charset="-127"/>
      <p:regular r:id="rId17"/>
      <p:bold r:id="rId18"/>
    </p:embeddedFont>
    <p:embeddedFont>
      <p:font typeface="NanumBarunGothic Light" panose="020B0603020101020101" pitchFamily="34" charset="-127"/>
      <p:regular r:id="rId19"/>
    </p:embeddedFont>
    <p:embeddedFont>
      <p:font typeface="Segoe UI Black" panose="020B0A02040204020203" pitchFamily="34" charset="0"/>
      <p:bold r:id="rId20"/>
      <p:italic r:id="rId21"/>
      <p:boldItalic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DDF"/>
    <a:srgbClr val="FFF082"/>
    <a:srgbClr val="FEFEF4"/>
    <a:srgbClr val="525252"/>
    <a:srgbClr val="FCFBFA"/>
    <a:srgbClr val="F8F8F6"/>
    <a:srgbClr val="F4F3EE"/>
    <a:srgbClr val="E0E0D8"/>
    <a:srgbClr val="F4F3F2"/>
    <a:srgbClr val="F4F2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383" autoAdjust="0"/>
    <p:restoredTop sz="94491" autoAdjust="0"/>
  </p:normalViewPr>
  <p:slideViewPr>
    <p:cSldViewPr snapToGrid="0" showGuides="1">
      <p:cViewPr varScale="1">
        <p:scale>
          <a:sx n="114" d="100"/>
          <a:sy n="114" d="100"/>
        </p:scale>
        <p:origin x="12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1" d="100"/>
          <a:sy n="51" d="100"/>
        </p:scale>
        <p:origin x="2624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presProps" Target="pres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513BA-3E82-4812-9926-DD5B40EAAC2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C2647-C259-4EB5-84B8-93A3F8E54DE7}" type="datetimeFigureOut">
              <a:rPr lang="ko-KR" altLang="en-US" smtClean="0"/>
              <a:t>2018. 10. 22.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866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2018. 10. 22.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20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2018. 10. 22.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629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2018. 10. 22.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5342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2018. 10. 22.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773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2018. 10. 22.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00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2018. 10. 22.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336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2018. 10. 22.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001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2018. 10. 22.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0569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2018. 10. 22.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535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2018. 10. 22.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657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2018. 10. 22.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110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C398-EBCC-4210-8AFD-1D056CED0821}" type="datetimeFigureOut">
              <a:rPr lang="ko-KR" altLang="en-US" smtClean="0"/>
              <a:t>2018. 10. 22.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592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2582340"/>
            <a:ext cx="9144000" cy="1591733"/>
          </a:xfrm>
          <a:prstGeom prst="rect">
            <a:avLst/>
          </a:prstGeom>
          <a:solidFill>
            <a:schemeClr val="accent3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5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Segoe UI Black" panose="020B0A02040204020203" pitchFamily="34" charset="0"/>
              </a:rPr>
              <a:t>이더리움</a:t>
            </a:r>
            <a:r>
              <a:rPr lang="ko-KR" altLang="en-US" sz="55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Segoe UI Black" panose="020B0A02040204020203" pitchFamily="34" charset="0"/>
              </a:rPr>
              <a:t> 플랫폼의 작동 원리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73407" y="1875142"/>
            <a:ext cx="26516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Chapter 02</a:t>
            </a:r>
            <a:endParaRPr lang="ko-KR" altLang="en-US" sz="36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114478" y="6519446"/>
            <a:ext cx="20295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Presented by </a:t>
            </a:r>
            <a:r>
              <a:rPr lang="ko-KR" altLang="en-US" sz="1600" b="1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최예진</a:t>
            </a:r>
            <a:endParaRPr lang="ko-KR" altLang="en-US" sz="16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8926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/>
          <p:cNvGrpSpPr/>
          <p:nvPr/>
        </p:nvGrpSpPr>
        <p:grpSpPr>
          <a:xfrm>
            <a:off x="226572" y="177769"/>
            <a:ext cx="1638389" cy="193342"/>
            <a:chOff x="226572" y="964966"/>
            <a:chExt cx="1638389" cy="193342"/>
          </a:xfrm>
        </p:grpSpPr>
        <p:sp>
          <p:nvSpPr>
            <p:cNvPr id="41" name="타원 40"/>
            <p:cNvSpPr/>
            <p:nvPr/>
          </p:nvSpPr>
          <p:spPr>
            <a:xfrm flipH="1">
              <a:off x="226572" y="973743"/>
              <a:ext cx="184565" cy="18456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42" name="타원 41"/>
            <p:cNvSpPr/>
            <p:nvPr/>
          </p:nvSpPr>
          <p:spPr>
            <a:xfrm flipH="1">
              <a:off x="468876" y="973743"/>
              <a:ext cx="184565" cy="18456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43" name="타원 42"/>
            <p:cNvSpPr/>
            <p:nvPr/>
          </p:nvSpPr>
          <p:spPr>
            <a:xfrm flipH="1">
              <a:off x="711180" y="973743"/>
              <a:ext cx="184565" cy="184565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44" name="타원 43"/>
            <p:cNvSpPr/>
            <p:nvPr/>
          </p:nvSpPr>
          <p:spPr>
            <a:xfrm flipH="1">
              <a:off x="953484" y="973743"/>
              <a:ext cx="184565" cy="18456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45" name="타원 44"/>
            <p:cNvSpPr/>
            <p:nvPr/>
          </p:nvSpPr>
          <p:spPr>
            <a:xfrm flipH="1">
              <a:off x="1195788" y="964966"/>
              <a:ext cx="184565" cy="184565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46" name="타원 45"/>
            <p:cNvSpPr/>
            <p:nvPr/>
          </p:nvSpPr>
          <p:spPr>
            <a:xfrm flipH="1">
              <a:off x="1438092" y="964966"/>
              <a:ext cx="184565" cy="18456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47" name="타원 46"/>
            <p:cNvSpPr/>
            <p:nvPr/>
          </p:nvSpPr>
          <p:spPr>
            <a:xfrm flipH="1">
              <a:off x="1680396" y="964966"/>
              <a:ext cx="184565" cy="18456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226572" y="973433"/>
            <a:ext cx="1638389" cy="193342"/>
            <a:chOff x="226572" y="964966"/>
            <a:chExt cx="1638389" cy="193342"/>
          </a:xfrm>
        </p:grpSpPr>
        <p:sp>
          <p:nvSpPr>
            <p:cNvPr id="33" name="타원 32"/>
            <p:cNvSpPr/>
            <p:nvPr/>
          </p:nvSpPr>
          <p:spPr>
            <a:xfrm flipH="1">
              <a:off x="226572" y="973743"/>
              <a:ext cx="184565" cy="18456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34" name="타원 33"/>
            <p:cNvSpPr/>
            <p:nvPr/>
          </p:nvSpPr>
          <p:spPr>
            <a:xfrm flipH="1">
              <a:off x="468876" y="973743"/>
              <a:ext cx="184565" cy="18456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35" name="타원 34"/>
            <p:cNvSpPr/>
            <p:nvPr/>
          </p:nvSpPr>
          <p:spPr>
            <a:xfrm flipH="1">
              <a:off x="711180" y="973743"/>
              <a:ext cx="184565" cy="184565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36" name="타원 35"/>
            <p:cNvSpPr/>
            <p:nvPr/>
          </p:nvSpPr>
          <p:spPr>
            <a:xfrm flipH="1">
              <a:off x="953484" y="973743"/>
              <a:ext cx="184565" cy="18456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37" name="타원 36"/>
            <p:cNvSpPr/>
            <p:nvPr/>
          </p:nvSpPr>
          <p:spPr>
            <a:xfrm flipH="1">
              <a:off x="1195788" y="964966"/>
              <a:ext cx="184565" cy="184565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38" name="타원 37"/>
            <p:cNvSpPr/>
            <p:nvPr/>
          </p:nvSpPr>
          <p:spPr>
            <a:xfrm flipH="1">
              <a:off x="1438092" y="964966"/>
              <a:ext cx="184565" cy="18456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39" name="타원 38"/>
            <p:cNvSpPr/>
            <p:nvPr/>
          </p:nvSpPr>
          <p:spPr>
            <a:xfrm flipH="1">
              <a:off x="1680396" y="964966"/>
              <a:ext cx="184565" cy="18456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sp>
        <p:nvSpPr>
          <p:cNvPr id="29" name="직사각형 28"/>
          <p:cNvSpPr/>
          <p:nvPr/>
        </p:nvSpPr>
        <p:spPr>
          <a:xfrm>
            <a:off x="468875" y="2001656"/>
            <a:ext cx="8217925" cy="3994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Chapter 02. </a:t>
            </a:r>
            <a:r>
              <a:rPr lang="ko-KR" altLang="en-US" dirty="0" err="1">
                <a:solidFill>
                  <a:schemeClr val="tx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이더리움</a:t>
            </a:r>
            <a:r>
              <a:rPr lang="ko-KR" altLang="en-US" dirty="0">
                <a:solidFill>
                  <a:schemeClr val="tx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 플랫폼의 작동 원리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2376" y="371212"/>
            <a:ext cx="17443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rgbClr val="525252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Contents</a:t>
            </a:r>
            <a:endParaRPr lang="ko-KR" altLang="en-US" sz="3200" spc="-150" dirty="0">
              <a:solidFill>
                <a:srgbClr val="525252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288070" y="2441337"/>
            <a:ext cx="2996333" cy="3397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 fontAlgn="base">
              <a:lnSpc>
                <a:spcPct val="250000"/>
              </a:lnSpc>
              <a:buAutoNum type="arabicPeriod"/>
            </a:pPr>
            <a:r>
              <a:rPr lang="ko-KR" altLang="en-US" sz="1600" dirty="0" err="1"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이더리움</a:t>
            </a:r>
            <a:r>
              <a:rPr lang="ko-KR" altLang="en-US" sz="1600" dirty="0"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 플랫폼 살펴보기</a:t>
            </a:r>
            <a:endParaRPr lang="en-US" altLang="ko-KR" sz="1600" dirty="0">
              <a:latin typeface="NanumBarunGothic" panose="020B0603020101020101" pitchFamily="34" charset="-127"/>
              <a:ea typeface="NanumBarunGothic" panose="020B0603020101020101" pitchFamily="34" charset="-127"/>
              <a:cs typeface="함초롬돋움" panose="020B0604000101010101" pitchFamily="50" charset="-127"/>
            </a:endParaRPr>
          </a:p>
          <a:p>
            <a:pPr marL="800100" lvl="1" indent="-342900" fontAlgn="base">
              <a:lnSpc>
                <a:spcPct val="250000"/>
              </a:lnSpc>
              <a:buFont typeface="+mj-lt"/>
              <a:buAutoNum type="alphaLcPeriod"/>
            </a:pPr>
            <a:r>
              <a:rPr lang="ko-KR" altLang="en-US" sz="1400" dirty="0" err="1"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이더리움</a:t>
            </a:r>
            <a:r>
              <a:rPr lang="ko-KR" altLang="en-US" sz="1400" dirty="0"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 작동 과정</a:t>
            </a:r>
            <a:endParaRPr lang="en-US" altLang="ko-KR" sz="1400" dirty="0">
              <a:latin typeface="NanumBarunGothic" panose="020B0603020101020101" pitchFamily="34" charset="-127"/>
              <a:ea typeface="NanumBarunGothic" panose="020B0603020101020101" pitchFamily="34" charset="-127"/>
              <a:cs typeface="함초롬돋움" panose="020B0604000101010101" pitchFamily="50" charset="-127"/>
            </a:endParaRPr>
          </a:p>
          <a:p>
            <a:pPr marL="800100" lvl="1" indent="-342900" fontAlgn="base">
              <a:lnSpc>
                <a:spcPct val="250000"/>
              </a:lnSpc>
              <a:buFont typeface="+mj-lt"/>
              <a:buAutoNum type="alphaLcPeriod"/>
            </a:pPr>
            <a:r>
              <a:rPr lang="ko-KR" altLang="en-US" sz="1400" dirty="0" err="1"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미스트로</a:t>
            </a:r>
            <a:r>
              <a:rPr lang="ko-KR" altLang="en-US" sz="1400" dirty="0"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 </a:t>
            </a:r>
            <a:r>
              <a:rPr lang="ko-KR" altLang="en-US" sz="1400" dirty="0" err="1"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이더리움</a:t>
            </a:r>
            <a:r>
              <a:rPr lang="ko-KR" altLang="en-US" sz="1400" dirty="0"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 이해하기</a:t>
            </a:r>
            <a:endParaRPr lang="en-US" altLang="ko-KR" sz="1400" dirty="0">
              <a:latin typeface="NanumBarunGothic" panose="020B0603020101020101" pitchFamily="34" charset="-127"/>
              <a:ea typeface="NanumBarunGothic" panose="020B0603020101020101" pitchFamily="34" charset="-127"/>
              <a:cs typeface="함초롬돋움" panose="020B0604000101010101" pitchFamily="50" charset="-127"/>
            </a:endParaRPr>
          </a:p>
          <a:p>
            <a:pPr marL="228600" indent="-228600" fontAlgn="base">
              <a:lnSpc>
                <a:spcPct val="250000"/>
              </a:lnSpc>
              <a:buAutoNum type="arabicPeriod"/>
            </a:pPr>
            <a:r>
              <a:rPr lang="ko-KR" altLang="en-US" sz="1600" dirty="0" err="1"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이더리움</a:t>
            </a:r>
            <a:r>
              <a:rPr lang="ko-KR" altLang="en-US" sz="1600" dirty="0"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 단일 상태 모델</a:t>
            </a:r>
            <a:endParaRPr lang="en-US" altLang="ko-KR" sz="1600" dirty="0">
              <a:latin typeface="NanumBarunGothic" panose="020B0603020101020101" pitchFamily="34" charset="-127"/>
              <a:ea typeface="NanumBarunGothic" panose="020B0603020101020101" pitchFamily="34" charset="-127"/>
              <a:cs typeface="함초롬돋움" panose="020B0604000101010101" pitchFamily="50" charset="-127"/>
            </a:endParaRPr>
          </a:p>
          <a:p>
            <a:pPr marL="800100" lvl="1" indent="-342900" fontAlgn="base">
              <a:lnSpc>
                <a:spcPct val="250000"/>
              </a:lnSpc>
              <a:buFont typeface="+mj-lt"/>
              <a:buAutoNum type="alphaLcPeriod"/>
            </a:pPr>
            <a:r>
              <a:rPr lang="ko-KR" altLang="en-US" sz="1400" dirty="0" err="1"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이더리움</a:t>
            </a:r>
            <a:r>
              <a:rPr lang="ko-KR" altLang="en-US" sz="1400" dirty="0"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 상태 전이 모델</a:t>
            </a:r>
            <a:endParaRPr lang="en-US" altLang="ko-KR" sz="1400" dirty="0">
              <a:latin typeface="NanumBarunGothic" panose="020B0603020101020101" pitchFamily="34" charset="-127"/>
              <a:ea typeface="NanumBarunGothic" panose="020B0603020101020101" pitchFamily="34" charset="-127"/>
              <a:cs typeface="함초롬돋움" panose="020B0604000101010101" pitchFamily="50" charset="-127"/>
            </a:endParaRPr>
          </a:p>
          <a:p>
            <a:pPr marL="800100" lvl="1" indent="-342900" fontAlgn="base">
              <a:lnSpc>
                <a:spcPct val="250000"/>
              </a:lnSpc>
              <a:buFont typeface="+mj-lt"/>
              <a:buAutoNum type="alphaLcPeriod"/>
            </a:pPr>
            <a:r>
              <a:rPr lang="ko-KR" altLang="en-US" sz="1400" dirty="0" err="1"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이더리움</a:t>
            </a:r>
            <a:r>
              <a:rPr lang="ko-KR" altLang="en-US" sz="1400" dirty="0"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 플랫폼 참조 모델</a:t>
            </a:r>
            <a:endParaRPr lang="en-US" altLang="ko-KR" sz="1400" dirty="0">
              <a:latin typeface="NanumBarunGothic" panose="020B0603020101020101" pitchFamily="34" charset="-127"/>
              <a:ea typeface="NanumBarunGothic" panose="020B0603020101020101" pitchFamily="34" charset="-127"/>
              <a:cs typeface="함초롬돋움" panose="020B0604000101010101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820726" y="2441337"/>
            <a:ext cx="2268570" cy="33201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fontAlgn="base">
              <a:lnSpc>
                <a:spcPct val="250000"/>
              </a:lnSpc>
              <a:buFont typeface="+mj-lt"/>
              <a:buAutoNum type="arabicPeriod" startAt="3"/>
            </a:pPr>
            <a:r>
              <a:rPr lang="ko-KR" altLang="en-US" sz="1600" dirty="0" err="1"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이더리움</a:t>
            </a:r>
            <a:r>
              <a:rPr lang="ko-KR" altLang="en-US" sz="1600" dirty="0"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 플랫폼 구성</a:t>
            </a:r>
            <a:endParaRPr lang="en-US" altLang="ko-KR" sz="1600" dirty="0">
              <a:latin typeface="NanumBarunGothic" panose="020B0603020101020101" pitchFamily="34" charset="-127"/>
              <a:ea typeface="NanumBarunGothic" panose="020B0603020101020101" pitchFamily="34" charset="-127"/>
              <a:cs typeface="함초롬돋움" panose="020B0604000101010101" pitchFamily="50" charset="-127"/>
            </a:endParaRPr>
          </a:p>
          <a:p>
            <a:pPr marL="800100" lvl="1" indent="-342900" fontAlgn="base">
              <a:lnSpc>
                <a:spcPct val="250000"/>
              </a:lnSpc>
              <a:buFont typeface="+mj-lt"/>
              <a:buAutoNum type="alphaLcPeriod"/>
            </a:pPr>
            <a:r>
              <a:rPr lang="ko-KR" altLang="en-US" sz="1400" dirty="0"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데이터 계층</a:t>
            </a:r>
            <a:endParaRPr lang="en-US" altLang="ko-KR" sz="1400" dirty="0">
              <a:latin typeface="NanumBarunGothic" panose="020B0603020101020101" pitchFamily="34" charset="-127"/>
              <a:ea typeface="NanumBarunGothic" panose="020B0603020101020101" pitchFamily="34" charset="-127"/>
              <a:cs typeface="함초롬돋움" panose="020B0604000101010101" pitchFamily="50" charset="-127"/>
            </a:endParaRPr>
          </a:p>
          <a:p>
            <a:pPr marL="800100" lvl="1" indent="-342900" fontAlgn="base">
              <a:lnSpc>
                <a:spcPct val="250000"/>
              </a:lnSpc>
              <a:buFont typeface="+mj-lt"/>
              <a:buAutoNum type="alphaLcPeriod"/>
            </a:pPr>
            <a:r>
              <a:rPr lang="ko-KR" altLang="en-US" sz="1400" dirty="0"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합의 계층</a:t>
            </a:r>
            <a:endParaRPr lang="en-US" altLang="ko-KR" sz="1400" dirty="0">
              <a:latin typeface="NanumBarunGothic" panose="020B0603020101020101" pitchFamily="34" charset="-127"/>
              <a:ea typeface="NanumBarunGothic" panose="020B0603020101020101" pitchFamily="34" charset="-127"/>
              <a:cs typeface="함초롬돋움" panose="020B0604000101010101" pitchFamily="50" charset="-127"/>
            </a:endParaRPr>
          </a:p>
          <a:p>
            <a:pPr marL="800100" lvl="1" indent="-342900" fontAlgn="base">
              <a:lnSpc>
                <a:spcPct val="250000"/>
              </a:lnSpc>
              <a:buFont typeface="+mj-lt"/>
              <a:buAutoNum type="alphaLcPeriod"/>
            </a:pPr>
            <a:r>
              <a:rPr lang="ko-KR" altLang="en-US" sz="1400" dirty="0"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실행 계층</a:t>
            </a:r>
            <a:endParaRPr lang="en-US" altLang="ko-KR" sz="1400" dirty="0">
              <a:latin typeface="NanumBarunGothic" panose="020B0603020101020101" pitchFamily="34" charset="-127"/>
              <a:ea typeface="NanumBarunGothic" panose="020B0603020101020101" pitchFamily="34" charset="-127"/>
              <a:cs typeface="함초롬돋움" panose="020B0604000101010101" pitchFamily="50" charset="-127"/>
            </a:endParaRPr>
          </a:p>
          <a:p>
            <a:pPr marL="800100" lvl="1" indent="-342900" fontAlgn="base">
              <a:lnSpc>
                <a:spcPct val="250000"/>
              </a:lnSpc>
              <a:buFont typeface="+mj-lt"/>
              <a:buAutoNum type="alphaLcPeriod"/>
            </a:pPr>
            <a:r>
              <a:rPr lang="ko-KR" altLang="en-US" sz="1400" dirty="0"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공통 계층</a:t>
            </a:r>
            <a:endParaRPr lang="en-US" altLang="ko-KR" sz="1400" dirty="0">
              <a:latin typeface="NanumBarunGothic" panose="020B0603020101020101" pitchFamily="34" charset="-127"/>
              <a:ea typeface="NanumBarunGothic" panose="020B0603020101020101" pitchFamily="34" charset="-127"/>
              <a:cs typeface="함초롬돋움" panose="020B0604000101010101" pitchFamily="50" charset="-127"/>
            </a:endParaRPr>
          </a:p>
          <a:p>
            <a:pPr marL="800100" lvl="1" indent="-342900" fontAlgn="base">
              <a:lnSpc>
                <a:spcPct val="250000"/>
              </a:lnSpc>
              <a:buFont typeface="+mj-lt"/>
              <a:buAutoNum type="alphaLcPeriod"/>
            </a:pPr>
            <a:r>
              <a:rPr lang="ko-KR" altLang="en-US" sz="1400" dirty="0"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응용 계층</a:t>
            </a:r>
            <a:endParaRPr lang="en-US" altLang="ko-KR" sz="1400" dirty="0">
              <a:latin typeface="NanumBarunGothic" panose="020B0603020101020101" pitchFamily="34" charset="-127"/>
              <a:ea typeface="NanumBarunGothic" panose="020B0603020101020101" pitchFamily="34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6568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491238" y="193659"/>
            <a:ext cx="1603899" cy="2616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Chapter 02</a:t>
            </a:r>
            <a:endParaRPr lang="ko-KR" altLang="en-US" sz="1300" dirty="0">
              <a:solidFill>
                <a:schemeClr val="tx1">
                  <a:lumMod val="95000"/>
                  <a:lumOff val="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219076" y="193659"/>
            <a:ext cx="85724" cy="76944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72123" y="431593"/>
            <a:ext cx="27975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>
                <a:solidFill>
                  <a:srgbClr val="52525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1. </a:t>
            </a:r>
            <a:r>
              <a:rPr lang="ko-KR" altLang="en-US" sz="2000" spc="-150" dirty="0" err="1">
                <a:solidFill>
                  <a:srgbClr val="52525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이더리움</a:t>
            </a:r>
            <a:r>
              <a:rPr lang="ko-KR" altLang="en-US" sz="2000" spc="-150" dirty="0">
                <a:solidFill>
                  <a:srgbClr val="52525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 플랫폼 살펴보기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08FA77F-CCF0-EA4A-A587-E2F018FC12C4}"/>
              </a:ext>
            </a:extLst>
          </p:cNvPr>
          <p:cNvSpPr txBox="1"/>
          <p:nvPr/>
        </p:nvSpPr>
        <p:spPr>
          <a:xfrm>
            <a:off x="613899" y="731344"/>
            <a:ext cx="267844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100" spc="-150" dirty="0" err="1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이더리움</a:t>
            </a:r>
            <a:r>
              <a:rPr kumimoji="1" lang="ko-KR" altLang="en-US" sz="1100" spc="-15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작동 과정</a:t>
            </a:r>
          </a:p>
        </p:txBody>
      </p:sp>
    </p:spTree>
    <p:extLst>
      <p:ext uri="{BB962C8B-B14F-4D97-AF65-F5344CB8AC3E}">
        <p14:creationId xmlns:p14="http://schemas.microsoft.com/office/powerpoint/2010/main" val="3821536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491238" y="193659"/>
            <a:ext cx="1603899" cy="2616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Chapter 02</a:t>
            </a:r>
            <a:endParaRPr lang="ko-KR" altLang="en-US" sz="1300" dirty="0">
              <a:solidFill>
                <a:schemeClr val="tx1">
                  <a:lumMod val="95000"/>
                  <a:lumOff val="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219076" y="193659"/>
            <a:ext cx="85724" cy="76944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72123" y="431593"/>
            <a:ext cx="27975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>
                <a:solidFill>
                  <a:srgbClr val="52525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1. </a:t>
            </a:r>
            <a:r>
              <a:rPr lang="ko-KR" altLang="en-US" sz="2000" spc="-150" dirty="0" err="1">
                <a:solidFill>
                  <a:srgbClr val="52525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이더리움</a:t>
            </a:r>
            <a:r>
              <a:rPr lang="ko-KR" altLang="en-US" sz="2000" spc="-150" dirty="0">
                <a:solidFill>
                  <a:srgbClr val="52525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 플랫폼 살펴보기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110851-4B31-FA47-95BB-38324CAC3CAF}"/>
              </a:ext>
            </a:extLst>
          </p:cNvPr>
          <p:cNvSpPr txBox="1"/>
          <p:nvPr/>
        </p:nvSpPr>
        <p:spPr>
          <a:xfrm>
            <a:off x="613899" y="731344"/>
            <a:ext cx="299909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100" spc="-150" dirty="0" err="1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이더리움</a:t>
            </a:r>
            <a:r>
              <a:rPr kumimoji="1" lang="ko-KR" altLang="en-US" sz="1100" spc="-15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작동 과정  </a:t>
            </a:r>
            <a:r>
              <a:rPr kumimoji="1" lang="en-US" altLang="ko-KR" sz="1100" spc="-15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-  </a:t>
            </a:r>
            <a:r>
              <a:rPr kumimoji="1" lang="ko-KR" altLang="en-US" sz="1100" spc="-15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모든 거래 기록의 공유 및 </a:t>
            </a:r>
            <a:r>
              <a:rPr kumimoji="1" lang="ko-KR" altLang="en-US" sz="1100" spc="-150" dirty="0" err="1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블록체인</a:t>
            </a:r>
            <a:r>
              <a:rPr kumimoji="1" lang="ko-KR" altLang="en-US" sz="1100" spc="-15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구성</a:t>
            </a:r>
            <a:r>
              <a:rPr kumimoji="1" lang="en-US" altLang="ko-KR" sz="1100" spc="-15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</a:t>
            </a:r>
            <a:endParaRPr kumimoji="1" lang="ko-KR" altLang="en-US" sz="1100" spc="-15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99E4DC-488F-B44B-AFBC-4D78CC1886E8}"/>
              </a:ext>
            </a:extLst>
          </p:cNvPr>
          <p:cNvSpPr txBox="1"/>
          <p:nvPr/>
        </p:nvSpPr>
        <p:spPr>
          <a:xfrm>
            <a:off x="728545" y="4779786"/>
            <a:ext cx="351205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600" dirty="0"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중앙 서버가 트랜잭션의 이상 유무 </a:t>
            </a:r>
            <a:br>
              <a:rPr kumimoji="1" lang="en-US" altLang="ko-KR" sz="1600" dirty="0"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</a:br>
            <a:r>
              <a:rPr kumimoji="1" lang="ko-KR" altLang="en-US" sz="1600" dirty="0"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확인 및 보장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C1164D-9153-FF42-8F04-BE5795B672D9}"/>
              </a:ext>
            </a:extLst>
          </p:cNvPr>
          <p:cNvSpPr txBox="1"/>
          <p:nvPr/>
        </p:nvSpPr>
        <p:spPr>
          <a:xfrm>
            <a:off x="5006895" y="4779786"/>
            <a:ext cx="386947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ko-KR" altLang="en-US" sz="1600" dirty="0"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중앙 서버가 없어</a:t>
            </a:r>
            <a:br>
              <a:rPr kumimoji="1" lang="en-US" altLang="ko-KR" sz="1600" dirty="0"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</a:br>
            <a:r>
              <a:rPr kumimoji="1" lang="ko-KR" altLang="en-US" sz="1600" dirty="0"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트랜잭션의 이상 유무 확인 및 보장 불가</a:t>
            </a:r>
            <a:endParaRPr kumimoji="1" lang="en-US" altLang="ko-KR" sz="1600" dirty="0"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600" dirty="0"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데이터 도달에 시차 발생 가능</a:t>
            </a:r>
            <a:endParaRPr kumimoji="1" lang="en-US" altLang="ko-KR" sz="1600" dirty="0"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600" dirty="0"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지연이나 </a:t>
            </a:r>
            <a:r>
              <a:rPr kumimoji="1" lang="ko-KR" altLang="en-US" sz="1600" dirty="0" err="1"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미도달의</a:t>
            </a:r>
            <a:r>
              <a:rPr kumimoji="1" lang="ko-KR" altLang="en-US" sz="1600" dirty="0"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 문제 발생 가능</a:t>
            </a:r>
          </a:p>
        </p:txBody>
      </p:sp>
    </p:spTree>
    <p:extLst>
      <p:ext uri="{BB962C8B-B14F-4D97-AF65-F5344CB8AC3E}">
        <p14:creationId xmlns:p14="http://schemas.microsoft.com/office/powerpoint/2010/main" val="2484702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491238" y="193659"/>
            <a:ext cx="1603899" cy="2616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Chapter 02</a:t>
            </a:r>
            <a:endParaRPr lang="ko-KR" altLang="en-US" sz="1300" dirty="0">
              <a:solidFill>
                <a:schemeClr val="tx1">
                  <a:lumMod val="95000"/>
                  <a:lumOff val="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219076" y="193659"/>
            <a:ext cx="85724" cy="76944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72123" y="431593"/>
            <a:ext cx="27975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>
                <a:solidFill>
                  <a:srgbClr val="52525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1. </a:t>
            </a:r>
            <a:r>
              <a:rPr lang="ko-KR" altLang="en-US" sz="2000" spc="-150" dirty="0" err="1">
                <a:solidFill>
                  <a:srgbClr val="52525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이더리움</a:t>
            </a:r>
            <a:r>
              <a:rPr lang="ko-KR" altLang="en-US" sz="2000" spc="-150" dirty="0">
                <a:solidFill>
                  <a:srgbClr val="52525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 플랫폼 살펴보기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110851-4B31-FA47-95BB-38324CAC3CAF}"/>
              </a:ext>
            </a:extLst>
          </p:cNvPr>
          <p:cNvSpPr txBox="1"/>
          <p:nvPr/>
        </p:nvSpPr>
        <p:spPr>
          <a:xfrm>
            <a:off x="613899" y="731344"/>
            <a:ext cx="299909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100" spc="-150" dirty="0" err="1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이더리움</a:t>
            </a:r>
            <a:r>
              <a:rPr kumimoji="1" lang="ko-KR" altLang="en-US" sz="1100" spc="-15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작동 과정  </a:t>
            </a:r>
            <a:r>
              <a:rPr kumimoji="1" lang="en-US" altLang="ko-KR" sz="1100" spc="-15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-  </a:t>
            </a:r>
            <a:r>
              <a:rPr kumimoji="1" lang="ko-KR" altLang="en-US" sz="1100" spc="-15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모든 거래 기록의 공유 및 </a:t>
            </a:r>
            <a:r>
              <a:rPr kumimoji="1" lang="ko-KR" altLang="en-US" sz="1100" spc="-150" dirty="0" err="1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블록체인</a:t>
            </a:r>
            <a:r>
              <a:rPr kumimoji="1" lang="ko-KR" altLang="en-US" sz="1100" spc="-15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구성</a:t>
            </a:r>
            <a:r>
              <a:rPr kumimoji="1" lang="en-US" altLang="ko-KR" sz="1100" spc="-15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</a:t>
            </a:r>
            <a:endParaRPr kumimoji="1" lang="ko-KR" altLang="en-US" sz="1100" spc="-15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5BD551-91AB-EA4E-901E-E6FED47F1734}"/>
              </a:ext>
            </a:extLst>
          </p:cNvPr>
          <p:cNvSpPr txBox="1"/>
          <p:nvPr/>
        </p:nvSpPr>
        <p:spPr>
          <a:xfrm>
            <a:off x="1293187" y="2557651"/>
            <a:ext cx="6882443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2200" dirty="0">
                <a:latin typeface="Apple SD Gothic Neo Medium" panose="02000300000000000000" pitchFamily="2" charset="-127"/>
                <a:ea typeface="Apple SD Gothic Neo Medium" panose="02000300000000000000" pitchFamily="2" charset="-127"/>
                <a:sym typeface="Wingdings" pitchFamily="2" charset="2"/>
              </a:rPr>
              <a:t>해당 데이터가 정확하고</a:t>
            </a:r>
            <a:r>
              <a:rPr kumimoji="1" lang="en-US" altLang="ko-KR" sz="2200" dirty="0">
                <a:latin typeface="Apple SD Gothic Neo Medium" panose="02000300000000000000" pitchFamily="2" charset="-127"/>
                <a:ea typeface="Apple SD Gothic Neo Medium" panose="02000300000000000000" pitchFamily="2" charset="-127"/>
                <a:sym typeface="Wingdings" pitchFamily="2" charset="2"/>
              </a:rPr>
              <a:t> </a:t>
            </a:r>
            <a:r>
              <a:rPr kumimoji="1" lang="ko-KR" altLang="en-US" sz="2200" dirty="0">
                <a:latin typeface="Apple SD Gothic Neo Medium" panose="02000300000000000000" pitchFamily="2" charset="-127"/>
                <a:ea typeface="Apple SD Gothic Neo Medium" panose="02000300000000000000" pitchFamily="2" charset="-127"/>
                <a:sym typeface="Wingdings" pitchFamily="2" charset="2"/>
              </a:rPr>
              <a:t>문제가 없는지에 대해 확인 필요</a:t>
            </a:r>
            <a:endParaRPr kumimoji="1" lang="en-US" altLang="ko-KR" sz="2200" dirty="0">
              <a:latin typeface="Apple SD Gothic Neo Medium" panose="02000300000000000000" pitchFamily="2" charset="-127"/>
              <a:ea typeface="Apple SD Gothic Neo Medium" panose="02000300000000000000" pitchFamily="2" charset="-127"/>
              <a:sym typeface="Wingdings" pitchFamily="2" charset="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è"/>
            </a:pPr>
            <a:r>
              <a:rPr kumimoji="1" lang="en-US" altLang="ko-KR" sz="3200" dirty="0">
                <a:solidFill>
                  <a:srgbClr val="C00000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  <a:sym typeface="Wingdings" pitchFamily="2" charset="2"/>
              </a:rPr>
              <a:t>  Consensus Algorithm (</a:t>
            </a:r>
            <a:r>
              <a:rPr kumimoji="1" lang="ko-KR" altLang="en-US" sz="3200" dirty="0">
                <a:solidFill>
                  <a:srgbClr val="C00000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  <a:sym typeface="Wingdings" pitchFamily="2" charset="2"/>
              </a:rPr>
              <a:t>합의 알고리즘</a:t>
            </a:r>
            <a:r>
              <a:rPr kumimoji="1" lang="en-US" altLang="ko-KR" sz="3200" dirty="0">
                <a:solidFill>
                  <a:srgbClr val="C00000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  <a:sym typeface="Wingdings" pitchFamily="2" charset="2"/>
              </a:rPr>
              <a:t>)</a:t>
            </a:r>
            <a:endParaRPr kumimoji="1" lang="ko-KR" altLang="en-US" sz="3200" dirty="0">
              <a:solidFill>
                <a:srgbClr val="C00000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6807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491238" y="193659"/>
            <a:ext cx="1603899" cy="2616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Chapter 02</a:t>
            </a:r>
            <a:endParaRPr lang="ko-KR" altLang="en-US" sz="1300" dirty="0">
              <a:solidFill>
                <a:schemeClr val="tx1">
                  <a:lumMod val="95000"/>
                  <a:lumOff val="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219076" y="193659"/>
            <a:ext cx="85724" cy="76944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72123" y="431593"/>
            <a:ext cx="27975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>
                <a:solidFill>
                  <a:srgbClr val="52525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1. </a:t>
            </a:r>
            <a:r>
              <a:rPr lang="ko-KR" altLang="en-US" sz="2000" spc="-150" dirty="0" err="1">
                <a:solidFill>
                  <a:srgbClr val="52525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이더리움</a:t>
            </a:r>
            <a:r>
              <a:rPr lang="ko-KR" altLang="en-US" sz="2000" spc="-150" dirty="0">
                <a:solidFill>
                  <a:srgbClr val="52525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  <a:cs typeface="함초롬돋움" panose="020B0604000101010101" pitchFamily="50" charset="-127"/>
              </a:rPr>
              <a:t> 플랫폼 살펴보기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110851-4B31-FA47-95BB-38324CAC3CAF}"/>
              </a:ext>
            </a:extLst>
          </p:cNvPr>
          <p:cNvSpPr txBox="1"/>
          <p:nvPr/>
        </p:nvSpPr>
        <p:spPr>
          <a:xfrm>
            <a:off x="613899" y="731344"/>
            <a:ext cx="299909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100" spc="-150" dirty="0" err="1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이더리움</a:t>
            </a:r>
            <a:r>
              <a:rPr kumimoji="1" lang="ko-KR" altLang="en-US" sz="1100" spc="-15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작동 과정  </a:t>
            </a:r>
            <a:r>
              <a:rPr kumimoji="1" lang="en-US" altLang="ko-KR" sz="1100" spc="-15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-  </a:t>
            </a:r>
            <a:r>
              <a:rPr kumimoji="1" lang="ko-KR" altLang="en-US" sz="1100" spc="-15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모든 거래 기록의 공유 및 </a:t>
            </a:r>
            <a:r>
              <a:rPr kumimoji="1" lang="ko-KR" altLang="en-US" sz="1100" spc="-150" dirty="0" err="1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블록체인</a:t>
            </a:r>
            <a:r>
              <a:rPr kumimoji="1" lang="ko-KR" altLang="en-US" sz="1100" spc="-15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구성</a:t>
            </a:r>
            <a:r>
              <a:rPr kumimoji="1" lang="en-US" altLang="ko-KR" sz="1100" spc="-15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</a:t>
            </a:r>
            <a:endParaRPr kumimoji="1" lang="ko-KR" altLang="en-US" sz="1100" spc="-15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4C4E89-0158-9B48-925E-998E5A59711C}"/>
              </a:ext>
            </a:extLst>
          </p:cNvPr>
          <p:cNvSpPr txBox="1"/>
          <p:nvPr/>
        </p:nvSpPr>
        <p:spPr>
          <a:xfrm>
            <a:off x="372123" y="1269029"/>
            <a:ext cx="6617958" cy="1438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2000" dirty="0" err="1">
                <a:latin typeface="Apple SD Gothic Neo Medium" panose="02000300000000000000" pitchFamily="2" charset="-127"/>
                <a:ea typeface="Apple SD Gothic Neo Medium" panose="02000300000000000000" pitchFamily="2" charset="-127"/>
                <a:sym typeface="Wingdings" pitchFamily="2" charset="2"/>
              </a:rPr>
              <a:t>PoW</a:t>
            </a:r>
            <a:r>
              <a:rPr kumimoji="1" lang="en-US" altLang="ko-KR" sz="2000" dirty="0">
                <a:latin typeface="Apple SD Gothic Neo Medium" panose="02000300000000000000" pitchFamily="2" charset="-127"/>
                <a:ea typeface="Apple SD Gothic Neo Medium" panose="02000300000000000000" pitchFamily="2" charset="-127"/>
                <a:sym typeface="Wingdings" pitchFamily="2" charset="2"/>
              </a:rPr>
              <a:t> (Proof of Work : </a:t>
            </a:r>
            <a:r>
              <a:rPr kumimoji="1" lang="ko-KR" altLang="en-US" sz="2000" dirty="0">
                <a:latin typeface="Apple SD Gothic Neo Medium" panose="02000300000000000000" pitchFamily="2" charset="-127"/>
                <a:ea typeface="Apple SD Gothic Neo Medium" panose="02000300000000000000" pitchFamily="2" charset="-127"/>
                <a:sym typeface="Wingdings" pitchFamily="2" charset="2"/>
              </a:rPr>
              <a:t>작업 증명</a:t>
            </a:r>
            <a:r>
              <a:rPr kumimoji="1" lang="en-US" altLang="ko-KR" sz="2000" dirty="0">
                <a:latin typeface="Apple SD Gothic Neo Medium" panose="02000300000000000000" pitchFamily="2" charset="-127"/>
                <a:ea typeface="Apple SD Gothic Neo Medium" panose="02000300000000000000" pitchFamily="2" charset="-127"/>
                <a:sym typeface="Wingdings" pitchFamily="2" charset="2"/>
              </a:rPr>
              <a:t>)</a:t>
            </a:r>
          </a:p>
          <a:p>
            <a:pPr lvl="1">
              <a:lnSpc>
                <a:spcPct val="150000"/>
              </a:lnSpc>
            </a:pPr>
            <a:endParaRPr kumimoji="1" lang="en-US" altLang="ko-KR" sz="2000" dirty="0">
              <a:latin typeface="Apple SD Gothic Neo Medium" panose="02000300000000000000" pitchFamily="2" charset="-127"/>
              <a:ea typeface="Apple SD Gothic Neo Medium" panose="02000300000000000000" pitchFamily="2" charset="-127"/>
              <a:sym typeface="Wingdings" pitchFamily="2" charset="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2000" dirty="0" err="1">
                <a:latin typeface="Apple SD Gothic Neo Medium" panose="02000300000000000000" pitchFamily="2" charset="-127"/>
                <a:ea typeface="Apple SD Gothic Neo Medium" panose="02000300000000000000" pitchFamily="2" charset="-127"/>
                <a:sym typeface="Wingdings" pitchFamily="2" charset="2"/>
              </a:rPr>
              <a:t>PoS</a:t>
            </a:r>
            <a:r>
              <a:rPr kumimoji="1" lang="en-US" altLang="ko-KR" sz="2000" dirty="0">
                <a:latin typeface="Apple SD Gothic Neo Medium" panose="02000300000000000000" pitchFamily="2" charset="-127"/>
                <a:ea typeface="Apple SD Gothic Neo Medium" panose="02000300000000000000" pitchFamily="2" charset="-127"/>
                <a:sym typeface="Wingdings" pitchFamily="2" charset="2"/>
              </a:rPr>
              <a:t>  (Proof of Stake : </a:t>
            </a:r>
            <a:r>
              <a:rPr kumimoji="1" lang="ko-KR" altLang="en-US" sz="2000" dirty="0">
                <a:latin typeface="Apple SD Gothic Neo Medium" panose="02000300000000000000" pitchFamily="2" charset="-127"/>
                <a:ea typeface="Apple SD Gothic Neo Medium" panose="02000300000000000000" pitchFamily="2" charset="-127"/>
                <a:sym typeface="Wingdings" pitchFamily="2" charset="2"/>
              </a:rPr>
              <a:t>지분 증명</a:t>
            </a:r>
            <a:r>
              <a:rPr kumimoji="1" lang="en-US" altLang="ko-KR" sz="2000" dirty="0">
                <a:latin typeface="Apple SD Gothic Neo Medium" panose="02000300000000000000" pitchFamily="2" charset="-127"/>
                <a:ea typeface="Apple SD Gothic Neo Medium" panose="02000300000000000000" pitchFamily="2" charset="-127"/>
                <a:sym typeface="Wingdings" pitchFamily="2" charset="2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232878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084">
      <a:dk1>
        <a:sysClr val="windowText" lastClr="000000"/>
      </a:dk1>
      <a:lt1>
        <a:sysClr val="window" lastClr="FFFFFF"/>
      </a:lt1>
      <a:dk2>
        <a:srgbClr val="3F3F3F"/>
      </a:dk2>
      <a:lt2>
        <a:srgbClr val="E7E6E6"/>
      </a:lt2>
      <a:accent1>
        <a:srgbClr val="F7786B"/>
      </a:accent1>
      <a:accent2>
        <a:srgbClr val="F7CAC9"/>
      </a:accent2>
      <a:accent3>
        <a:srgbClr val="91A8D0"/>
      </a:accent3>
      <a:accent4>
        <a:srgbClr val="034F84"/>
      </a:accent4>
      <a:accent5>
        <a:srgbClr val="F3E7DB"/>
      </a:accent5>
      <a:accent6>
        <a:srgbClr val="9896A4"/>
      </a:accent6>
      <a:hlink>
        <a:srgbClr val="262626"/>
      </a:hlink>
      <a:folHlink>
        <a:srgbClr val="262626"/>
      </a:folHlink>
    </a:clrScheme>
    <a:fontScheme name="영어한글나눔바른고딕">
      <a:majorFont>
        <a:latin typeface="나눔바른고딕"/>
        <a:ea typeface="나눔바른고딕"/>
        <a:cs typeface=""/>
      </a:majorFont>
      <a:minorFont>
        <a:latin typeface="나눔바른고딕 UltraLight"/>
        <a:ea typeface="나눔바른고딕 UltraLight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8819</TotalTime>
  <Words>156</Words>
  <Application>Microsoft Macintosh PowerPoint</Application>
  <PresentationFormat>화면 슬라이드 쇼(4:3)</PresentationFormat>
  <Paragraphs>38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8" baseType="lpstr">
      <vt:lpstr>Segoe UI Black</vt:lpstr>
      <vt:lpstr>Arial</vt:lpstr>
      <vt:lpstr>나눔바른고딕</vt:lpstr>
      <vt:lpstr>Wingdings</vt:lpstr>
      <vt:lpstr>NanumBarunGothic</vt:lpstr>
      <vt:lpstr>맑은 고딕</vt:lpstr>
      <vt:lpstr>나눔바른고딕 Light</vt:lpstr>
      <vt:lpstr>나눔바른고딕 UltraLight</vt:lpstr>
      <vt:lpstr>함초롬돋움</vt:lpstr>
      <vt:lpstr>NanumBarunGothic Light</vt:lpstr>
      <vt:lpstr>Apple SD Gothic Neo Medium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YaeRinPark</dc:creator>
  <cp:lastModifiedBy>choi ye jin</cp:lastModifiedBy>
  <cp:revision>368</cp:revision>
  <dcterms:created xsi:type="dcterms:W3CDTF">2015-01-21T11:35:38Z</dcterms:created>
  <dcterms:modified xsi:type="dcterms:W3CDTF">2018-10-22T13:32:51Z</dcterms:modified>
</cp:coreProperties>
</file>

<file path=docProps/thumbnail.jpeg>
</file>